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281" r:id="rId27"/>
    <p:sldId id="282" r:id="rId28"/>
    <p:sldId id="283" r:id="rId29"/>
  </p:sldIdLst>
  <p:sldSz cx="2011363" cy="2743200"/>
  <p:notesSz cx="6858000" cy="9144000"/>
  <p:defaultTextStyle>
    <a:defPPr>
      <a:defRPr lang="en-US"/>
    </a:defPPr>
    <a:lvl1pPr marL="0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35834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71668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407502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543336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79171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815005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950839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086673" algn="l" defTabSz="27166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6033" autoAdjust="0"/>
    <p:restoredTop sz="94660"/>
  </p:normalViewPr>
  <p:slideViewPr>
    <p:cSldViewPr snapToGrid="0">
      <p:cViewPr varScale="1">
        <p:scale>
          <a:sx n="177" d="100"/>
          <a:sy n="177" d="100"/>
        </p:scale>
        <p:origin x="-2148" y="-84"/>
      </p:cViewPr>
      <p:guideLst>
        <p:guide orient="horz" pos="864"/>
        <p:guide pos="6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52" y="852170"/>
            <a:ext cx="1709659" cy="5880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05" y="1554480"/>
            <a:ext cx="1407954" cy="7010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5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1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07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3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79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15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50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86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911" y="43815"/>
            <a:ext cx="99520" cy="936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99" y="43815"/>
            <a:ext cx="265388" cy="936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84" y="1762760"/>
            <a:ext cx="1709659" cy="544830"/>
          </a:xfrm>
        </p:spPr>
        <p:txBody>
          <a:bodyPr anchor="t"/>
          <a:lstStyle>
            <a:lvl1pPr algn="l">
              <a:defRPr sz="1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884" y="1162685"/>
            <a:ext cx="1709659" cy="600075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3583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7166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0750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433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67917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15005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95083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08667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99" y="255905"/>
            <a:ext cx="182280" cy="72453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802" y="255905"/>
            <a:ext cx="182629" cy="72453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68" y="109855"/>
            <a:ext cx="181022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68" y="614045"/>
            <a:ext cx="888701" cy="255905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5834" indent="0">
              <a:buNone/>
              <a:defRPr sz="600" b="1"/>
            </a:lvl2pPr>
            <a:lvl3pPr marL="271668" indent="0">
              <a:buNone/>
              <a:defRPr sz="500" b="1"/>
            </a:lvl3pPr>
            <a:lvl4pPr marL="407502" indent="0">
              <a:buNone/>
              <a:defRPr sz="500" b="1"/>
            </a:lvl4pPr>
            <a:lvl5pPr marL="543336" indent="0">
              <a:buNone/>
              <a:defRPr sz="500" b="1"/>
            </a:lvl5pPr>
            <a:lvl6pPr marL="679171" indent="0">
              <a:buNone/>
              <a:defRPr sz="500" b="1"/>
            </a:lvl6pPr>
            <a:lvl7pPr marL="815005" indent="0">
              <a:buNone/>
              <a:defRPr sz="500" b="1"/>
            </a:lvl7pPr>
            <a:lvl8pPr marL="950839" indent="0">
              <a:buNone/>
              <a:defRPr sz="500" b="1"/>
            </a:lvl8pPr>
            <a:lvl9pPr marL="1086673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68" y="869950"/>
            <a:ext cx="888701" cy="158051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745" y="614045"/>
            <a:ext cx="889050" cy="255905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5834" indent="0">
              <a:buNone/>
              <a:defRPr sz="600" b="1"/>
            </a:lvl2pPr>
            <a:lvl3pPr marL="271668" indent="0">
              <a:buNone/>
              <a:defRPr sz="500" b="1"/>
            </a:lvl3pPr>
            <a:lvl4pPr marL="407502" indent="0">
              <a:buNone/>
              <a:defRPr sz="500" b="1"/>
            </a:lvl4pPr>
            <a:lvl5pPr marL="543336" indent="0">
              <a:buNone/>
              <a:defRPr sz="500" b="1"/>
            </a:lvl5pPr>
            <a:lvl6pPr marL="679171" indent="0">
              <a:buNone/>
              <a:defRPr sz="500" b="1"/>
            </a:lvl6pPr>
            <a:lvl7pPr marL="815005" indent="0">
              <a:buNone/>
              <a:defRPr sz="500" b="1"/>
            </a:lvl7pPr>
            <a:lvl8pPr marL="950839" indent="0">
              <a:buNone/>
              <a:defRPr sz="500" b="1"/>
            </a:lvl8pPr>
            <a:lvl9pPr marL="1086673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745" y="869950"/>
            <a:ext cx="889050" cy="158051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68" y="109220"/>
            <a:ext cx="661725" cy="46482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387" y="109220"/>
            <a:ext cx="1124408" cy="2341245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68" y="574040"/>
            <a:ext cx="661725" cy="1876425"/>
          </a:xfrm>
        </p:spPr>
        <p:txBody>
          <a:bodyPr/>
          <a:lstStyle>
            <a:lvl1pPr marL="0" indent="0">
              <a:buNone/>
              <a:defRPr sz="400"/>
            </a:lvl1pPr>
            <a:lvl2pPr marL="135834" indent="0">
              <a:buNone/>
              <a:defRPr sz="400"/>
            </a:lvl2pPr>
            <a:lvl3pPr marL="271668" indent="0">
              <a:buNone/>
              <a:defRPr sz="300"/>
            </a:lvl3pPr>
            <a:lvl4pPr marL="407502" indent="0">
              <a:buNone/>
              <a:defRPr sz="300"/>
            </a:lvl4pPr>
            <a:lvl5pPr marL="543336" indent="0">
              <a:buNone/>
              <a:defRPr sz="300"/>
            </a:lvl5pPr>
            <a:lvl6pPr marL="679171" indent="0">
              <a:buNone/>
              <a:defRPr sz="300"/>
            </a:lvl6pPr>
            <a:lvl7pPr marL="815005" indent="0">
              <a:buNone/>
              <a:defRPr sz="300"/>
            </a:lvl7pPr>
            <a:lvl8pPr marL="950839" indent="0">
              <a:buNone/>
              <a:defRPr sz="300"/>
            </a:lvl8pPr>
            <a:lvl9pPr marL="1086673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241" y="1920240"/>
            <a:ext cx="1206818" cy="226695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241" y="245110"/>
            <a:ext cx="1206818" cy="1645920"/>
          </a:xfrm>
        </p:spPr>
        <p:txBody>
          <a:bodyPr/>
          <a:lstStyle>
            <a:lvl1pPr marL="0" indent="0">
              <a:buNone/>
              <a:defRPr sz="1000"/>
            </a:lvl1pPr>
            <a:lvl2pPr marL="135834" indent="0">
              <a:buNone/>
              <a:defRPr sz="800"/>
            </a:lvl2pPr>
            <a:lvl3pPr marL="271668" indent="0">
              <a:buNone/>
              <a:defRPr sz="700"/>
            </a:lvl3pPr>
            <a:lvl4pPr marL="407502" indent="0">
              <a:buNone/>
              <a:defRPr sz="600"/>
            </a:lvl4pPr>
            <a:lvl5pPr marL="543336" indent="0">
              <a:buNone/>
              <a:defRPr sz="600"/>
            </a:lvl5pPr>
            <a:lvl6pPr marL="679171" indent="0">
              <a:buNone/>
              <a:defRPr sz="600"/>
            </a:lvl6pPr>
            <a:lvl7pPr marL="815005" indent="0">
              <a:buNone/>
              <a:defRPr sz="600"/>
            </a:lvl7pPr>
            <a:lvl8pPr marL="950839" indent="0">
              <a:buNone/>
              <a:defRPr sz="600"/>
            </a:lvl8pPr>
            <a:lvl9pPr marL="1086673" indent="0">
              <a:buNone/>
              <a:defRPr sz="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241" y="2146935"/>
            <a:ext cx="1206818" cy="321945"/>
          </a:xfrm>
        </p:spPr>
        <p:txBody>
          <a:bodyPr/>
          <a:lstStyle>
            <a:lvl1pPr marL="0" indent="0">
              <a:buNone/>
              <a:defRPr sz="400"/>
            </a:lvl1pPr>
            <a:lvl2pPr marL="135834" indent="0">
              <a:buNone/>
              <a:defRPr sz="400"/>
            </a:lvl2pPr>
            <a:lvl3pPr marL="271668" indent="0">
              <a:buNone/>
              <a:defRPr sz="300"/>
            </a:lvl3pPr>
            <a:lvl4pPr marL="407502" indent="0">
              <a:buNone/>
              <a:defRPr sz="300"/>
            </a:lvl4pPr>
            <a:lvl5pPr marL="543336" indent="0">
              <a:buNone/>
              <a:defRPr sz="300"/>
            </a:lvl5pPr>
            <a:lvl6pPr marL="679171" indent="0">
              <a:buNone/>
              <a:defRPr sz="300"/>
            </a:lvl6pPr>
            <a:lvl7pPr marL="815005" indent="0">
              <a:buNone/>
              <a:defRPr sz="300"/>
            </a:lvl7pPr>
            <a:lvl8pPr marL="950839" indent="0">
              <a:buNone/>
              <a:defRPr sz="300"/>
            </a:lvl8pPr>
            <a:lvl9pPr marL="1086673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68" y="109855"/>
            <a:ext cx="1810227" cy="457200"/>
          </a:xfrm>
          <a:prstGeom prst="rect">
            <a:avLst/>
          </a:prstGeom>
        </p:spPr>
        <p:txBody>
          <a:bodyPr vert="horz" lIns="27167" tIns="13583" rIns="27167" bIns="1358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68" y="640080"/>
            <a:ext cx="1810227" cy="1810385"/>
          </a:xfrm>
          <a:prstGeom prst="rect">
            <a:avLst/>
          </a:prstGeom>
        </p:spPr>
        <p:txBody>
          <a:bodyPr vert="horz" lIns="27167" tIns="13583" rIns="27167" bIns="13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68" y="2542540"/>
            <a:ext cx="469318" cy="146050"/>
          </a:xfrm>
          <a:prstGeom prst="rect">
            <a:avLst/>
          </a:prstGeom>
        </p:spPr>
        <p:txBody>
          <a:bodyPr vert="horz" lIns="27167" tIns="13583" rIns="27167" bIns="1358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0FBE-8BA7-4B71-B9B5-B94D0DADC7F8}" type="datetimeFigureOut">
              <a:rPr lang="en-US" smtClean="0"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16" y="2542540"/>
            <a:ext cx="636932" cy="146050"/>
          </a:xfrm>
          <a:prstGeom prst="rect">
            <a:avLst/>
          </a:prstGeom>
        </p:spPr>
        <p:txBody>
          <a:bodyPr vert="horz" lIns="27167" tIns="13583" rIns="27167" bIns="1358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1477" y="2542540"/>
            <a:ext cx="469318" cy="146050"/>
          </a:xfrm>
          <a:prstGeom prst="rect">
            <a:avLst/>
          </a:prstGeom>
        </p:spPr>
        <p:txBody>
          <a:bodyPr vert="horz" lIns="27167" tIns="13583" rIns="27167" bIns="1358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3D97-EC43-45A0-A53D-DED58C29A4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1668" rtl="0" eaLnBrk="1" latinLnBrk="0" hangingPunct="1">
        <a:spcBef>
          <a:spcPct val="0"/>
        </a:spcBef>
        <a:buNone/>
        <a:defRPr sz="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876" indent="-101876" algn="l" defTabSz="271668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20730" indent="-84896" algn="l" defTabSz="271668" rtl="0" eaLnBrk="1" latinLnBrk="0" hangingPunct="1">
        <a:spcBef>
          <a:spcPct val="20000"/>
        </a:spcBef>
        <a:buFont typeface="Arial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39585" indent="-67917" algn="l" defTabSz="271668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475419" indent="-67917" algn="l" defTabSz="271668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11254" indent="-67917" algn="l" defTabSz="271668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47088" indent="-67917" algn="l" defTabSz="27166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82922" indent="-67917" algn="l" defTabSz="27166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18756" indent="-67917" algn="l" defTabSz="27166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54590" indent="-67917" algn="l" defTabSz="271668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5834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71668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07502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43336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79171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05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50839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86673" algn="l" defTabSz="27166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0551" y="1497797"/>
            <a:ext cx="896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0.00 s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0.00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0.00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0.00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0.00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0.00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0.00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1.80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3.14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0.50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3.14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1.80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0.50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1.80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108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2.00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3.49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0.56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3.49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2.00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0.56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2.00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96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2.20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3.84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0.61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3.84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2.20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0.61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2.20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84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2.40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4.19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0.67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4.19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2.40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0.67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2.40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72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2.60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4.54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0.72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4.54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2.60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0.72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2.60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60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2.80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4.89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0.78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4.89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2.80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0.78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2.80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 rot="48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3.00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5.24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0.83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5.24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3.00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0.83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3.00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 rot="36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3.20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5.59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0.89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5.59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3.20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0.89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3.20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 rot="24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3.40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5.93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0.94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5.39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3.40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0.94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3.40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 rot="12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3.60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6.28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1.00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6.28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3.60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1.00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3.60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0.20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0.35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0.06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0.35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0.20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0.06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0.20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12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3.80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6.63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1.06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6.63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3.80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1.06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3.80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 rot="-12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4.00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6.98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1.11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6.98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4.00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1.11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4.00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 rot="-24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4.20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7.33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1.17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7.33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4.20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1.17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4.20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" name="Smiley Face 17"/>
          <p:cNvSpPr/>
          <p:nvPr/>
        </p:nvSpPr>
        <p:spPr>
          <a:xfrm rot="-36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4.40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7.67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1.22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7.67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4.40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1.22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4.40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48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4.60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8.03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1.28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8.03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4.60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1.28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4.60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60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4.80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8.38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1.33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8.38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4.80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1.33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4.80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72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5.00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8.73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1.39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8.73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5.00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1.39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5.00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84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5.20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9.08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1.44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9.08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5.20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1.44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5.20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96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5.40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9.42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1.50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9.42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5.40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1.50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5.40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10800000">
            <a:off x="553296" y="337358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0.40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0.70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0.11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0.70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0.40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0.11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0.40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24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0.60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1.05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0.17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1.05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0.60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0.17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0.60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36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0.80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1.40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0.22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1.40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0.80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0.22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0.80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48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1.00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1.75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0.28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1.75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1.00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0.28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1.00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60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1.20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2.09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0.33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2.09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1.20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0.33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1.20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72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1.40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2.44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0.39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2.44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1.40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0.39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1.40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84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09681" y="1496821"/>
            <a:ext cx="1601659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8600"/>
                </a:solidFill>
              </a:rPr>
              <a:t>Time </a:t>
            </a:r>
            <a:r>
              <a:rPr lang="en-US" sz="1050" dirty="0" smtClean="0">
                <a:solidFill>
                  <a:srgbClr val="008600"/>
                </a:solidFill>
              </a:rPr>
              <a:t>(in seconds)</a:t>
            </a:r>
            <a:r>
              <a:rPr lang="en-US" sz="1200" dirty="0" smtClean="0">
                <a:solidFill>
                  <a:srgbClr val="008600"/>
                </a:solidFill>
              </a:rPr>
              <a:t> </a:t>
            </a:r>
            <a:r>
              <a:rPr lang="en-US" sz="1200" dirty="0" smtClean="0">
                <a:solidFill>
                  <a:srgbClr val="008600"/>
                </a:solidFill>
              </a:rPr>
              <a:t>=</a:t>
            </a:r>
          </a:p>
          <a:p>
            <a:pPr algn="r"/>
            <a:r>
              <a:rPr lang="en-US" sz="1200" dirty="0" smtClean="0">
                <a:solidFill>
                  <a:srgbClr val="C00000"/>
                </a:solidFill>
              </a:rPr>
              <a:t>Rotation </a:t>
            </a:r>
            <a:r>
              <a:rPr lang="en-US" sz="1050" dirty="0" smtClean="0">
                <a:solidFill>
                  <a:srgbClr val="C00000"/>
                </a:solidFill>
              </a:rPr>
              <a:t>(in radians)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=</a:t>
            </a:r>
            <a:endParaRPr lang="en-US" sz="1200" dirty="0" smtClean="0"/>
          </a:p>
          <a:p>
            <a:pPr algn="r"/>
            <a:r>
              <a:rPr lang="en-US" sz="1200" dirty="0" smtClean="0">
                <a:solidFill>
                  <a:schemeClr val="tx2"/>
                </a:solidFill>
              </a:rPr>
              <a:t>Rotation </a:t>
            </a:r>
            <a:r>
              <a:rPr lang="en-US" sz="1050" dirty="0" smtClean="0">
                <a:solidFill>
                  <a:schemeClr val="tx2"/>
                </a:solidFill>
              </a:rPr>
              <a:t>(in cycles)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=</a:t>
            </a:r>
            <a:endParaRPr lang="en-US" sz="1200" dirty="0" smtClean="0"/>
          </a:p>
          <a:p>
            <a:pPr algn="r">
              <a:spcBef>
                <a:spcPts val="600"/>
              </a:spcBef>
            </a:pPr>
            <a:r>
              <a:rPr lang="el-GR" sz="1200" b="1" dirty="0" smtClean="0"/>
              <a:t>ω</a:t>
            </a:r>
            <a:r>
              <a:rPr lang="en-US" sz="1200" dirty="0" smtClean="0"/>
              <a:t> = </a:t>
            </a:r>
            <a:r>
              <a:rPr lang="en-US" sz="1200" dirty="0" smtClean="0">
                <a:solidFill>
                  <a:srgbClr val="C00000"/>
                </a:solidFill>
              </a:rPr>
              <a:t>            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</a:p>
          <a:p>
            <a:pPr algn="r">
              <a:spcBef>
                <a:spcPts val="900"/>
              </a:spcBef>
            </a:pPr>
            <a:r>
              <a:rPr lang="en-US" sz="1200" b="1" dirty="0" smtClean="0"/>
              <a:t>ν</a:t>
            </a:r>
            <a:r>
              <a:rPr lang="en-US" sz="1200" dirty="0" smtClean="0"/>
              <a:t> </a:t>
            </a:r>
            <a:r>
              <a:rPr lang="en-US" sz="1200" dirty="0" smtClean="0"/>
              <a:t>=</a:t>
            </a:r>
            <a:r>
              <a:rPr lang="en-US" sz="1200" dirty="0" smtClean="0">
                <a:solidFill>
                  <a:schemeClr val="tx2"/>
                </a:solidFill>
              </a:rPr>
              <a:t>                </a:t>
            </a:r>
            <a:r>
              <a:rPr lang="en-US" sz="1200" dirty="0" smtClean="0"/>
              <a:t> </a:t>
            </a:r>
            <a:r>
              <a:rPr lang="en-US" sz="1200" dirty="0" smtClean="0"/>
              <a:t>=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40551" y="1497797"/>
            <a:ext cx="896926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600"/>
                </a:solidFill>
              </a:rPr>
              <a:t>1.60 s</a:t>
            </a:r>
            <a:endParaRPr lang="en-US" sz="1200" dirty="0" smtClean="0">
              <a:solidFill>
                <a:srgbClr val="0086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2.79 </a:t>
            </a:r>
            <a:r>
              <a:rPr lang="en-US" sz="1200" dirty="0" err="1" smtClean="0">
                <a:solidFill>
                  <a:srgbClr val="C00000"/>
                </a:solidFill>
              </a:rPr>
              <a:t>rad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0.44 cycle</a:t>
            </a:r>
            <a:endParaRPr lang="en-US" sz="1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b="1" dirty="0" smtClean="0"/>
              <a:t>1.75 </a:t>
            </a:r>
            <a:r>
              <a:rPr lang="en-US" sz="1200" b="1" dirty="0" err="1" smtClean="0"/>
              <a:t>rad</a:t>
            </a:r>
            <a:r>
              <a:rPr lang="en-US" sz="1200" b="1" dirty="0" smtClean="0"/>
              <a:t>/s</a:t>
            </a:r>
            <a:endParaRPr lang="en-US" sz="1200" b="1" dirty="0" smtClean="0"/>
          </a:p>
          <a:p>
            <a:pPr>
              <a:spcBef>
                <a:spcPts val="900"/>
              </a:spcBef>
            </a:pPr>
            <a:r>
              <a:rPr lang="en-US" sz="1200" b="1" dirty="0" smtClean="0"/>
              <a:t>0.28 Hz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9889" y="2050121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0000"/>
                </a:solidFill>
              </a:rPr>
              <a:t>2.79 </a:t>
            </a:r>
            <a:r>
              <a:rPr lang="en-US" sz="1000" dirty="0" err="1" smtClean="0">
                <a:solidFill>
                  <a:srgbClr val="C00000"/>
                </a:solidFill>
              </a:rPr>
              <a:t>rad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1.60 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17" y="2359769"/>
            <a:ext cx="77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2"/>
                </a:solidFill>
              </a:rPr>
              <a:t>0.44 cycle</a:t>
            </a:r>
            <a:endParaRPr lang="en-US" sz="1000" dirty="0" smtClean="0"/>
          </a:p>
          <a:p>
            <a:pPr algn="ctr"/>
            <a:r>
              <a:rPr lang="en-US" sz="1000" dirty="0" smtClean="0">
                <a:solidFill>
                  <a:srgbClr val="008600"/>
                </a:solidFill>
              </a:rPr>
              <a:t>1.60 s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6637" y="2258122"/>
            <a:ext cx="4070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6984" y="2561063"/>
            <a:ext cx="516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 rot="-9600000">
            <a:off x="553296" y="331979"/>
            <a:ext cx="908576" cy="90857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/>
          <p:cNvSpPr/>
          <p:nvPr/>
        </p:nvSpPr>
        <p:spPr>
          <a:xfrm>
            <a:off x="323246" y="128133"/>
            <a:ext cx="1354123" cy="1354123"/>
          </a:xfrm>
          <a:prstGeom prst="arc">
            <a:avLst>
              <a:gd name="adj1" fmla="val 18224971"/>
              <a:gd name="adj2" fmla="val 0"/>
            </a:avLst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413515" y="198022"/>
            <a:ext cx="1188139" cy="1188139"/>
          </a:xfrm>
          <a:prstGeom prst="arc">
            <a:avLst>
              <a:gd name="adj1" fmla="val 282262"/>
              <a:gd name="adj2" fmla="val 0"/>
            </a:avLst>
          </a:prstGeom>
          <a:ln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3660000">
            <a:off x="1282725" y="269121"/>
            <a:ext cx="81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 radian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053588">
            <a:off x="155312" y="132143"/>
            <a:ext cx="69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1 cycle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1284</Words>
  <Application>Microsoft Office PowerPoint</Application>
  <PresentationFormat>Custom</PresentationFormat>
  <Paragraphs>446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Steve</cp:lastModifiedBy>
  <cp:revision>34</cp:revision>
  <dcterms:created xsi:type="dcterms:W3CDTF">2011-01-15T23:51:15Z</dcterms:created>
  <dcterms:modified xsi:type="dcterms:W3CDTF">2011-01-17T16:21:09Z</dcterms:modified>
</cp:coreProperties>
</file>